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7" r:id="rId3"/>
    <p:sldId id="263" r:id="rId4"/>
    <p:sldId id="259" r:id="rId5"/>
    <p:sldId id="258" r:id="rId6"/>
    <p:sldId id="264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9D052-03A3-4CE8-9105-972AA428291D}" type="datetimeFigureOut">
              <a:rPr lang="en-GB" smtClean="0"/>
              <a:t>25/04/2017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C123D-DEB7-4AA1-93F1-D8375CBEA0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41998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9D052-03A3-4CE8-9105-972AA428291D}" type="datetimeFigureOut">
              <a:rPr lang="en-GB" smtClean="0"/>
              <a:t>25/04/2017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C123D-DEB7-4AA1-93F1-D8375CBEA0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0071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9D052-03A3-4CE8-9105-972AA428291D}" type="datetimeFigureOut">
              <a:rPr lang="en-GB" smtClean="0"/>
              <a:t>25/04/2017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C123D-DEB7-4AA1-93F1-D8375CBEA0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10309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9D052-03A3-4CE8-9105-972AA428291D}" type="datetimeFigureOut">
              <a:rPr lang="en-GB" smtClean="0"/>
              <a:t>25/04/2017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C123D-DEB7-4AA1-93F1-D8375CBEA0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9023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9D052-03A3-4CE8-9105-972AA428291D}" type="datetimeFigureOut">
              <a:rPr lang="en-GB" smtClean="0"/>
              <a:t>25/04/2017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C123D-DEB7-4AA1-93F1-D8375CBEA0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47440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9D052-03A3-4CE8-9105-972AA428291D}" type="datetimeFigureOut">
              <a:rPr lang="en-GB" smtClean="0"/>
              <a:t>25/04/2017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C123D-DEB7-4AA1-93F1-D8375CBEA0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95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9D052-03A3-4CE8-9105-972AA428291D}" type="datetimeFigureOut">
              <a:rPr lang="en-GB" smtClean="0"/>
              <a:t>25/04/2017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C123D-DEB7-4AA1-93F1-D8375CBEA0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51715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9D052-03A3-4CE8-9105-972AA428291D}" type="datetimeFigureOut">
              <a:rPr lang="en-GB" smtClean="0"/>
              <a:t>25/04/2017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C123D-DEB7-4AA1-93F1-D8375CBEA0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5595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9D052-03A3-4CE8-9105-972AA428291D}" type="datetimeFigureOut">
              <a:rPr lang="en-GB" smtClean="0"/>
              <a:t>25/04/2017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C123D-DEB7-4AA1-93F1-D8375CBEA0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47038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9D052-03A3-4CE8-9105-972AA428291D}" type="datetimeFigureOut">
              <a:rPr lang="en-GB" smtClean="0"/>
              <a:t>25/04/2017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C123D-DEB7-4AA1-93F1-D8375CBEA0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2943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9D052-03A3-4CE8-9105-972AA428291D}" type="datetimeFigureOut">
              <a:rPr lang="en-GB" smtClean="0"/>
              <a:t>25/04/2017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C123D-DEB7-4AA1-93F1-D8375CBEA0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37160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69D052-03A3-4CE8-9105-972AA428291D}" type="datetimeFigureOut">
              <a:rPr lang="en-GB" smtClean="0"/>
              <a:t>25/04/2017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CC123D-DEB7-4AA1-93F1-D8375CBEA0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20973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mailto:secretary@roms.org.uk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Register of Mobility Scorers (</a:t>
            </a:r>
            <a:r>
              <a:rPr lang="en-GB" dirty="0" err="1"/>
              <a:t>RoMS</a:t>
            </a:r>
            <a:r>
              <a:rPr lang="en-GB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dirty="0"/>
          </a:p>
          <a:p>
            <a:r>
              <a:rPr lang="en-GB" dirty="0"/>
              <a:t>The economic and welfare costs of lameness are very significant </a:t>
            </a:r>
          </a:p>
          <a:p>
            <a:r>
              <a:rPr lang="en-GB" dirty="0"/>
              <a:t>As a result, many UK retailers and welfare assurance schemes require frequent mobility scoring</a:t>
            </a:r>
          </a:p>
          <a:p>
            <a:r>
              <a:rPr lang="en-GB" dirty="0"/>
              <a:t>Mobility scores are notoriously inaccurate and lack credibility </a:t>
            </a:r>
          </a:p>
        </p:txBody>
      </p:sp>
      <p:pic>
        <p:nvPicPr>
          <p:cNvPr id="4" name="Picture 3" descr="domestic &lt;strong&gt;cow&lt;/strong&gt; &lt;strong&gt;track&lt;/strong&gt; / &lt;strong&gt;footprint&lt;/strong&gt; sticker /&lt;strong&gt;cow&lt;/strong&gt; hoof print decal | eBay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60834" y="4315038"/>
            <a:ext cx="1985893" cy="2198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13121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aims of the </a:t>
            </a:r>
            <a:r>
              <a:rPr lang="en-GB" dirty="0" err="1"/>
              <a:t>RoMS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Independent, self-regulatory body which encourages the widespread use of standardised, independent mobility scoring conducted by trained and accredited scorers on dairy farms</a:t>
            </a:r>
          </a:p>
          <a:p>
            <a:pPr marL="0" indent="0">
              <a:buNone/>
            </a:pPr>
            <a:r>
              <a:rPr lang="en-GB" i="1" dirty="0"/>
              <a:t>The aims of the </a:t>
            </a:r>
            <a:r>
              <a:rPr lang="en-GB" i="1" dirty="0" err="1"/>
              <a:t>RoMS</a:t>
            </a:r>
            <a:r>
              <a:rPr lang="en-GB" i="1" dirty="0"/>
              <a:t> are: </a:t>
            </a:r>
            <a:endParaRPr lang="en-GB" dirty="0"/>
          </a:p>
          <a:p>
            <a:pPr lvl="0"/>
            <a:r>
              <a:rPr lang="en-GB" dirty="0"/>
              <a:t>To improve the mobility of the UK national dairy herd by: </a:t>
            </a:r>
          </a:p>
          <a:p>
            <a:pPr lvl="1"/>
            <a:r>
              <a:rPr lang="en-GB" dirty="0"/>
              <a:t>Improving the quality and accuracy of mobility score data provided to producers and their agents.</a:t>
            </a:r>
          </a:p>
          <a:p>
            <a:pPr lvl="1"/>
            <a:r>
              <a:rPr lang="en-GB" dirty="0"/>
              <a:t>Providing standardised high quality data on the mobility of cows on UK dairy farms over time</a:t>
            </a:r>
          </a:p>
          <a:p>
            <a:pPr lvl="0"/>
            <a:r>
              <a:rPr lang="en-GB" dirty="0"/>
              <a:t>To be as inclusive of, and reactive to, the mobility scoring requirements of all key stake holders in the dairy supply chain.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0195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How it will 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Anyone can be on the </a:t>
            </a:r>
            <a:r>
              <a:rPr lang="en-GB" dirty="0" err="1"/>
              <a:t>RoMS</a:t>
            </a:r>
            <a:r>
              <a:rPr lang="en-GB" dirty="0"/>
              <a:t> after a day’s training (trainer must be accredited by founding committee) </a:t>
            </a:r>
          </a:p>
          <a:p>
            <a:r>
              <a:rPr lang="en-GB" dirty="0"/>
              <a:t>Application for Grandfather rights will be open from </a:t>
            </a:r>
            <a:r>
              <a:rPr lang="en-GB" b="1" dirty="0"/>
              <a:t>May 1</a:t>
            </a:r>
            <a:r>
              <a:rPr lang="en-GB" b="1" baseline="30000" dirty="0"/>
              <a:t>st</a:t>
            </a:r>
            <a:r>
              <a:rPr lang="en-GB" b="1" dirty="0"/>
              <a:t> to July 1</a:t>
            </a:r>
            <a:r>
              <a:rPr lang="en-GB" b="1" baseline="30000" dirty="0"/>
              <a:t>st</a:t>
            </a:r>
            <a:r>
              <a:rPr lang="en-GB" b="1" dirty="0"/>
              <a:t> </a:t>
            </a:r>
            <a:r>
              <a:rPr lang="en-GB" dirty="0"/>
              <a:t>for assessment by founding committee On line ‘exam/assessment’ to maintain score consistency carried out annually on line- this will be a series of video clips that need scoring.</a:t>
            </a:r>
          </a:p>
          <a:p>
            <a:r>
              <a:rPr lang="en-GB" dirty="0"/>
              <a:t>All scores must be submitted on the </a:t>
            </a:r>
            <a:r>
              <a:rPr lang="en-GB" dirty="0" err="1"/>
              <a:t>RoMS</a:t>
            </a:r>
            <a:r>
              <a:rPr lang="en-GB" dirty="0"/>
              <a:t> portal</a:t>
            </a:r>
          </a:p>
          <a:p>
            <a:pPr lvl="1"/>
            <a:r>
              <a:rPr lang="en-GB" dirty="0"/>
              <a:t>Must record the number of score 1,2 and 3 cows plus free text</a:t>
            </a:r>
          </a:p>
          <a:p>
            <a:pPr lvl="1"/>
            <a:r>
              <a:rPr lang="en-GB" dirty="0"/>
              <a:t>Scorers’ scores will be assessed annually to pick up anomalous trends</a:t>
            </a:r>
          </a:p>
          <a:p>
            <a:r>
              <a:rPr lang="en-GB" dirty="0"/>
              <a:t>Cost is likely to be £25/year</a:t>
            </a:r>
          </a:p>
        </p:txBody>
      </p:sp>
    </p:spTree>
    <p:extLst>
      <p:ext uri="{BB962C8B-B14F-4D97-AF65-F5344CB8AC3E}">
        <p14:creationId xmlns:p14="http://schemas.microsoft.com/office/powerpoint/2010/main" val="5298487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</a:t>
            </a:r>
            <a:r>
              <a:rPr lang="en-GB" dirty="0" err="1"/>
              <a:t>RoMS</a:t>
            </a:r>
            <a:r>
              <a:rPr lang="en-GB" dirty="0"/>
              <a:t> Web Portal (www.roms.org.uk)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Functions:</a:t>
            </a:r>
          </a:p>
          <a:p>
            <a:pPr lvl="1"/>
            <a:r>
              <a:rPr lang="en-GB" dirty="0"/>
              <a:t>Contact details of members</a:t>
            </a:r>
          </a:p>
          <a:p>
            <a:pPr lvl="1"/>
            <a:r>
              <a:rPr lang="en-GB" dirty="0"/>
              <a:t>Annual scorer assessment and reregistration via a login </a:t>
            </a:r>
          </a:p>
          <a:p>
            <a:pPr lvl="1"/>
            <a:r>
              <a:rPr lang="en-GB" dirty="0"/>
              <a:t>List recognised training providers and dates of courses they are providing</a:t>
            </a:r>
          </a:p>
          <a:p>
            <a:pPr lvl="1"/>
            <a:r>
              <a:rPr lang="en-GB" dirty="0"/>
              <a:t>Reciprocal links to other websites relating to foot health </a:t>
            </a:r>
          </a:p>
          <a:p>
            <a:pPr lvl="1"/>
            <a:r>
              <a:rPr lang="en-GB" dirty="0"/>
              <a:t>Repository of all scores completed by the members of the </a:t>
            </a:r>
            <a:r>
              <a:rPr lang="en-GB" dirty="0" err="1"/>
              <a:t>RoMS</a:t>
            </a:r>
            <a:r>
              <a:rPr lang="en-GB" dirty="0"/>
              <a:t> to generate farmer reports and have data available for analysis at different levels:</a:t>
            </a:r>
          </a:p>
          <a:p>
            <a:pPr lvl="1"/>
            <a:r>
              <a:rPr lang="en-GB" dirty="0"/>
              <a:t>National dataset which can be accessed by research institutions</a:t>
            </a:r>
          </a:p>
          <a:p>
            <a:pPr lvl="1"/>
            <a:r>
              <a:rPr lang="en-GB" dirty="0"/>
              <a:t>Individual scorer dataset to assess individual scorer performance and identify outliers for further training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49141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Sponsors of www.roms.org.uk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926821" y="4717774"/>
            <a:ext cx="3459215" cy="115307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0071" y="1808131"/>
            <a:ext cx="2311929" cy="219568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583" y="2171887"/>
            <a:ext cx="4021856" cy="1503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38170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Grandfather Rights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Please </a:t>
            </a:r>
            <a:r>
              <a:rPr lang="en-GB"/>
              <a:t>contact</a:t>
            </a:r>
            <a:r>
              <a:rPr lang="en-GB" smtClean="0"/>
              <a:t>: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>
                <a:hlinkClick r:id="rId2"/>
              </a:rPr>
              <a:t>secretary@roms.org.uk</a:t>
            </a:r>
            <a:r>
              <a:rPr lang="en-GB" dirty="0" smtClean="0"/>
              <a:t> for electronic applications forms.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Paper versions of the application forms are available today</a:t>
            </a:r>
          </a:p>
        </p:txBody>
      </p:sp>
    </p:spTree>
    <p:extLst>
      <p:ext uri="{BB962C8B-B14F-4D97-AF65-F5344CB8AC3E}">
        <p14:creationId xmlns:p14="http://schemas.microsoft.com/office/powerpoint/2010/main" val="37396113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</TotalTime>
  <Words>365</Words>
  <Application>Microsoft Office PowerPoint</Application>
  <PresentationFormat>Widescreen</PresentationFormat>
  <Paragraphs>34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Register of Mobility Scorers (RoMS)</vt:lpstr>
      <vt:lpstr>The aims of the RoMS</vt:lpstr>
      <vt:lpstr>How it will work</vt:lpstr>
      <vt:lpstr>The RoMS Web Portal (www.roms.org.uk)</vt:lpstr>
      <vt:lpstr>Sponsors of www.roms.org.uk</vt:lpstr>
      <vt:lpstr>Grandfather Rights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Register of Mobility Scorers</dc:title>
  <dc:creator>JamesH</dc:creator>
  <cp:lastModifiedBy>JamesH</cp:lastModifiedBy>
  <cp:revision>15</cp:revision>
  <dcterms:created xsi:type="dcterms:W3CDTF">2017-04-24T05:30:38Z</dcterms:created>
  <dcterms:modified xsi:type="dcterms:W3CDTF">2017-04-25T07:32:09Z</dcterms:modified>
</cp:coreProperties>
</file>